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332" r:id="rId2"/>
    <p:sldId id="322" r:id="rId3"/>
    <p:sldId id="323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107" userDrawn="1">
          <p15:clr>
            <a:srgbClr val="A4A3A4"/>
          </p15:clr>
        </p15:guide>
        <p15:guide id="3" pos="56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B4A7D6"/>
    <a:srgbClr val="FFD966"/>
    <a:srgbClr val="CFE2F3"/>
    <a:srgbClr val="AEAEAE"/>
    <a:srgbClr val="F4CCCC"/>
    <a:srgbClr val="B6D7A8"/>
    <a:srgbClr val="8A8A8A"/>
    <a:srgbClr val="5F6368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692" y="102"/>
      </p:cViewPr>
      <p:guideLst>
        <p:guide orient="horz" pos="346"/>
        <p:guide pos="107"/>
        <p:guide pos="56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299" y="53"/>
      </p:cViewPr>
      <p:guideLst/>
    </p:cSldViewPr>
  </p:notesViewPr>
  <p:gridSpacing cx="540000" cy="54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3DB74A0-6CB6-F36A-89B7-AC44EDA6E1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78693C-8DC1-1E21-891A-B0D93BF327B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FE91C4-08D2-4E47-9733-33838F62B5BA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D0693E-9B9C-D170-5CA1-FEE64296AC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2C58B8-E496-4789-31E6-2C2060A0F0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7CEAD-84EE-4338-B8A0-DD33B232934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95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82A0A0-CFCE-402E-814D-31FEA2590B7E}" type="datetimeFigureOut">
              <a:rPr lang="en-GB" smtClean="0"/>
              <a:t>22/03/2025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5C861-57DF-45CA-9F5A-6E4CE1DC67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032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1880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5721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497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1439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3524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959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5230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3151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069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5590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6153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DB303-1912-4361-97BC-758D37003933}" type="datetimeFigureOut">
              <a:rPr lang="it-IT" smtClean="0"/>
              <a:t>22/03/2025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45AD3-7E66-474C-BDB0-A74AD11477E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387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o 19">
            <a:extLst>
              <a:ext uri="{FF2B5EF4-FFF2-40B4-BE49-F238E27FC236}">
                <a16:creationId xmlns:a16="http://schemas.microsoft.com/office/drawing/2014/main" id="{04196A0D-78E3-5B5F-31D5-36D090931028}"/>
              </a:ext>
            </a:extLst>
          </p:cNvPr>
          <p:cNvGrpSpPr/>
          <p:nvPr/>
        </p:nvGrpSpPr>
        <p:grpSpPr>
          <a:xfrm>
            <a:off x="166264" y="1090796"/>
            <a:ext cx="8852210" cy="5429722"/>
            <a:chOff x="166264" y="964160"/>
            <a:chExt cx="8852210" cy="5429722"/>
          </a:xfrm>
        </p:grpSpPr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C854A437-FCD2-0EF3-0BFB-18356FAEA5E2}"/>
                </a:ext>
              </a:extLst>
            </p:cNvPr>
            <p:cNvSpPr/>
            <p:nvPr/>
          </p:nvSpPr>
          <p:spPr>
            <a:xfrm>
              <a:off x="210595" y="102928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>
              <a:extLst>
                <a:ext uri="{FF2B5EF4-FFF2-40B4-BE49-F238E27FC236}">
                  <a16:creationId xmlns:a16="http://schemas.microsoft.com/office/drawing/2014/main" id="{E08DD7DE-C0BB-B905-8001-C06F88FB9109}"/>
                </a:ext>
              </a:extLst>
            </p:cNvPr>
            <p:cNvSpPr/>
            <p:nvPr/>
          </p:nvSpPr>
          <p:spPr>
            <a:xfrm>
              <a:off x="210595" y="158897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>
              <a:extLst>
                <a:ext uri="{FF2B5EF4-FFF2-40B4-BE49-F238E27FC236}">
                  <a16:creationId xmlns:a16="http://schemas.microsoft.com/office/drawing/2014/main" id="{81F3DC94-F01F-B85E-6DBB-1EEFC174DB44}"/>
                </a:ext>
              </a:extLst>
            </p:cNvPr>
            <p:cNvSpPr/>
            <p:nvPr/>
          </p:nvSpPr>
          <p:spPr>
            <a:xfrm>
              <a:off x="210595" y="211505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>
              <a:extLst>
                <a:ext uri="{FF2B5EF4-FFF2-40B4-BE49-F238E27FC236}">
                  <a16:creationId xmlns:a16="http://schemas.microsoft.com/office/drawing/2014/main" id="{E980FAC1-5C6D-43E7-C6D7-79866AA0CE3E}"/>
                </a:ext>
              </a:extLst>
            </p:cNvPr>
            <p:cNvSpPr/>
            <p:nvPr/>
          </p:nvSpPr>
          <p:spPr>
            <a:xfrm>
              <a:off x="210595" y="2641133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0CB1C962-71F8-BF08-0856-59B9C4EE4EEA}"/>
                </a:ext>
              </a:extLst>
            </p:cNvPr>
            <p:cNvSpPr/>
            <p:nvPr/>
          </p:nvSpPr>
          <p:spPr>
            <a:xfrm>
              <a:off x="210595" y="3175450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BD66DBAC-82C3-A4AA-005D-D312125C4D35}"/>
                </a:ext>
              </a:extLst>
            </p:cNvPr>
            <p:cNvSpPr/>
            <p:nvPr/>
          </p:nvSpPr>
          <p:spPr>
            <a:xfrm>
              <a:off x="210595" y="3701531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D1B1D29A-D42A-5E03-B4DC-62CC17AE1809}"/>
                </a:ext>
              </a:extLst>
            </p:cNvPr>
            <p:cNvSpPr/>
            <p:nvPr/>
          </p:nvSpPr>
          <p:spPr>
            <a:xfrm>
              <a:off x="210595" y="4227612"/>
              <a:ext cx="447384" cy="4717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07D763F0-6593-4396-736C-22FC0F91616F}"/>
                </a:ext>
              </a:extLst>
            </p:cNvPr>
            <p:cNvSpPr/>
            <p:nvPr/>
          </p:nvSpPr>
          <p:spPr>
            <a:xfrm>
              <a:off x="210595" y="4805449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id="{B00A6C17-74B7-82FE-B3CE-2EF5FA823A1C}"/>
                </a:ext>
              </a:extLst>
            </p:cNvPr>
            <p:cNvSpPr/>
            <p:nvPr/>
          </p:nvSpPr>
          <p:spPr>
            <a:xfrm>
              <a:off x="210595" y="5331530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Rettangolo 16">
              <a:extLst>
                <a:ext uri="{FF2B5EF4-FFF2-40B4-BE49-F238E27FC236}">
                  <a16:creationId xmlns:a16="http://schemas.microsoft.com/office/drawing/2014/main" id="{A871302B-4FCC-2727-7686-075BBFB4C803}"/>
                </a:ext>
              </a:extLst>
            </p:cNvPr>
            <p:cNvSpPr/>
            <p:nvPr/>
          </p:nvSpPr>
          <p:spPr>
            <a:xfrm>
              <a:off x="210595" y="5857611"/>
              <a:ext cx="447384" cy="47172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416B6AD8-EC97-52D9-1A14-4D227253F38D}"/>
                </a:ext>
              </a:extLst>
            </p:cNvPr>
            <p:cNvSpPr txBox="1"/>
            <p:nvPr/>
          </p:nvSpPr>
          <p:spPr>
            <a:xfrm>
              <a:off x="210594" y="108047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</a:t>
              </a:r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EA1FD71A-B5F0-A1F4-266A-48CB385F97A4}"/>
                </a:ext>
              </a:extLst>
            </p:cNvPr>
            <p:cNvSpPr txBox="1"/>
            <p:nvPr/>
          </p:nvSpPr>
          <p:spPr>
            <a:xfrm>
              <a:off x="657977" y="1132426"/>
              <a:ext cx="26790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Diapositiva 1 | </a:t>
              </a:r>
              <a:r>
                <a:rPr lang="it-IT" sz="900" dirty="0">
                  <a:latin typeface="Arial Narrow" panose="020B0606020202030204" pitchFamily="34" charset="0"/>
                </a:rPr>
                <a:t>copertina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0E43C03D-DAED-820E-A1E8-6892C76572F9}"/>
                </a:ext>
              </a:extLst>
            </p:cNvPr>
            <p:cNvSpPr txBox="1"/>
            <p:nvPr/>
          </p:nvSpPr>
          <p:spPr>
            <a:xfrm>
              <a:off x="193936" y="164016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2</a:t>
              </a:r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49F37A7B-9379-C633-207E-D791F17B6116}"/>
                </a:ext>
              </a:extLst>
            </p:cNvPr>
            <p:cNvSpPr txBox="1"/>
            <p:nvPr/>
          </p:nvSpPr>
          <p:spPr>
            <a:xfrm>
              <a:off x="210594" y="217272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3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BA788ABB-F8F3-D8FF-045C-30659479F922}"/>
                </a:ext>
              </a:extLst>
            </p:cNvPr>
            <p:cNvSpPr txBox="1"/>
            <p:nvPr/>
          </p:nvSpPr>
          <p:spPr>
            <a:xfrm>
              <a:off x="210593" y="2705286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4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2CC45393-A459-9120-C628-5A577DC51890}"/>
                </a:ext>
              </a:extLst>
            </p:cNvPr>
            <p:cNvSpPr txBox="1"/>
            <p:nvPr/>
          </p:nvSpPr>
          <p:spPr>
            <a:xfrm>
              <a:off x="210593" y="323040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5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20E5C4E0-CF24-7AA4-B286-D6371BC85144}"/>
                </a:ext>
              </a:extLst>
            </p:cNvPr>
            <p:cNvSpPr txBox="1"/>
            <p:nvPr/>
          </p:nvSpPr>
          <p:spPr>
            <a:xfrm>
              <a:off x="210592" y="377420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6</a:t>
              </a:r>
            </a:p>
          </p:txBody>
        </p:sp>
        <p:sp>
          <p:nvSpPr>
            <p:cNvPr id="26" name="CasellaDiTesto 25">
              <a:extLst>
                <a:ext uri="{FF2B5EF4-FFF2-40B4-BE49-F238E27FC236}">
                  <a16:creationId xmlns:a16="http://schemas.microsoft.com/office/drawing/2014/main" id="{6F7ECB04-6028-CE8E-CE8A-93673E31E9FD}"/>
                </a:ext>
              </a:extLst>
            </p:cNvPr>
            <p:cNvSpPr txBox="1"/>
            <p:nvPr/>
          </p:nvSpPr>
          <p:spPr>
            <a:xfrm>
              <a:off x="210592" y="426204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7</a:t>
              </a:r>
            </a:p>
          </p:txBody>
        </p:sp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21031FA8-2B43-861E-AF45-D359B50A48EC}"/>
                </a:ext>
              </a:extLst>
            </p:cNvPr>
            <p:cNvSpPr txBox="1"/>
            <p:nvPr/>
          </p:nvSpPr>
          <p:spPr>
            <a:xfrm>
              <a:off x="210592" y="4860680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8" name="CasellaDiTesto 27">
              <a:extLst>
                <a:ext uri="{FF2B5EF4-FFF2-40B4-BE49-F238E27FC236}">
                  <a16:creationId xmlns:a16="http://schemas.microsoft.com/office/drawing/2014/main" id="{FC8068B8-FBF2-5790-B19D-AD78AAFA9F59}"/>
                </a:ext>
              </a:extLst>
            </p:cNvPr>
            <p:cNvSpPr txBox="1"/>
            <p:nvPr/>
          </p:nvSpPr>
          <p:spPr>
            <a:xfrm>
              <a:off x="210591" y="5404485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9" name="CasellaDiTesto 28">
              <a:extLst>
                <a:ext uri="{FF2B5EF4-FFF2-40B4-BE49-F238E27FC236}">
                  <a16:creationId xmlns:a16="http://schemas.microsoft.com/office/drawing/2014/main" id="{AB61E2A7-3976-5E47-8807-C4B51EC40C1B}"/>
                </a:ext>
              </a:extLst>
            </p:cNvPr>
            <p:cNvSpPr txBox="1"/>
            <p:nvPr/>
          </p:nvSpPr>
          <p:spPr>
            <a:xfrm>
              <a:off x="210591" y="589232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0F03AD86-6054-E454-4380-C69725D24AB0}"/>
                </a:ext>
              </a:extLst>
            </p:cNvPr>
            <p:cNvSpPr/>
            <p:nvPr/>
          </p:nvSpPr>
          <p:spPr>
            <a:xfrm>
              <a:off x="166266" y="1547053"/>
              <a:ext cx="8835553" cy="31976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191E00B4-63D8-D59C-6471-F22ECFFA4C88}"/>
                </a:ext>
              </a:extLst>
            </p:cNvPr>
            <p:cNvSpPr/>
            <p:nvPr/>
          </p:nvSpPr>
          <p:spPr>
            <a:xfrm>
              <a:off x="166266" y="4744749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1FF38487-694A-9229-E6A5-85F3986A7226}"/>
                </a:ext>
              </a:extLst>
            </p:cNvPr>
            <p:cNvSpPr/>
            <p:nvPr/>
          </p:nvSpPr>
          <p:spPr>
            <a:xfrm>
              <a:off x="166264" y="964160"/>
              <a:ext cx="8835555" cy="5780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6445E157-A926-4196-A44C-6ED02335A633}"/>
                </a:ext>
              </a:extLst>
            </p:cNvPr>
            <p:cNvSpPr txBox="1"/>
            <p:nvPr/>
          </p:nvSpPr>
          <p:spPr>
            <a:xfrm>
              <a:off x="655009" y="2270293"/>
              <a:ext cx="272594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2-7 |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questo gruppo di n. 6 diapositive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(dalla n. 2 alla n. 7)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articolato in sezioni tematiche così ordinate:</a:t>
              </a:r>
            </a:p>
            <a:p>
              <a:pPr algn="ctr"/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Oggetto di studio: breve descrizione;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Stato dell'arte e riferimenti bibliografici principali;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- Metodologie di ricerca: descrizione;</a:t>
              </a:r>
            </a:p>
            <a:p>
              <a:pPr marL="171450" indent="-171450" algn="ctr">
                <a:buFontTx/>
                <a:buChar char="-"/>
              </a:pP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Conclusioni: obiettivi perseguiti, raggiunti e futuri.</a:t>
              </a:r>
            </a:p>
            <a:p>
              <a:pPr marL="171450" indent="-171450" algn="ctr">
                <a:buFontTx/>
                <a:buChar char="-"/>
              </a:pPr>
              <a:endParaRPr lang="it-IT" sz="900" dirty="0"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Il numero delle diapositive dedicate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ogni sezione tematica è a scelta dell’autore/i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per un totale complessivo di massimo n. </a:t>
              </a:r>
              <a:r>
                <a:rPr lang="it-IT" sz="900" b="1" dirty="0">
                  <a:latin typeface="Arial Narrow" panose="020B0606020202030204" pitchFamily="34" charset="0"/>
                  <a:ea typeface="Calibri" panose="020F0502020204030204" pitchFamily="34" charset="0"/>
                </a:rPr>
                <a:t>6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diapositive.</a:t>
              </a:r>
              <a:endParaRPr lang="it-IT" sz="1000" dirty="0">
                <a:latin typeface="Arial Narrow" panose="020B0606020202030204" pitchFamily="34" charset="0"/>
              </a:endParaRPr>
            </a:p>
          </p:txBody>
        </p:sp>
        <p:sp>
          <p:nvSpPr>
            <p:cNvPr id="34" name="CasellaDiTesto 33">
              <a:extLst>
                <a:ext uri="{FF2B5EF4-FFF2-40B4-BE49-F238E27FC236}">
                  <a16:creationId xmlns:a16="http://schemas.microsoft.com/office/drawing/2014/main" id="{81F10CB7-0F4C-A4CE-4E38-00278314F534}"/>
                </a:ext>
              </a:extLst>
            </p:cNvPr>
            <p:cNvSpPr txBox="1"/>
            <p:nvPr/>
          </p:nvSpPr>
          <p:spPr>
            <a:xfrm>
              <a:off x="685283" y="5043196"/>
              <a:ext cx="2638851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latin typeface="Arial Narrow" panose="020B0606020202030204" pitchFamily="34" charset="0"/>
                </a:rPr>
                <a:t>Diapositive 8-10 | </a:t>
              </a:r>
              <a:r>
                <a:rPr lang="it-IT" sz="900" dirty="0">
                  <a:latin typeface="Arial Narrow" panose="020B0606020202030204" pitchFamily="34" charset="0"/>
                </a:rPr>
                <a:t>attraverso l’uso di 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brevi didascalie</a:t>
              </a:r>
              <a:endParaRPr lang="it-IT" sz="900" dirty="0">
                <a:latin typeface="Arial Narrow" panose="020B0606020202030204" pitchFamily="34" charset="0"/>
              </a:endParaRP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e di un apparato iconografico costituito da immagini 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(fotografie, disegni, cartografie, diagrammi, …),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</a:rPr>
                <a:t> q</a:t>
              </a:r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uesto gruppo di n. 3 diapositive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 (dalla n. 8 alla n. 10)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sarà dedicato a un approfondimento del tema trattato</a:t>
              </a:r>
            </a:p>
            <a:p>
              <a:pPr algn="ctr"/>
              <a:r>
                <a:rPr lang="it-IT" sz="900" dirty="0">
                  <a:latin typeface="Arial Narrow" panose="020B0606020202030204" pitchFamily="34" charset="0"/>
                  <a:ea typeface="Calibri" panose="020F0502020204030204" pitchFamily="34" charset="0"/>
                </a:rPr>
                <a:t>a scelta dell’autore/i.</a:t>
              </a:r>
            </a:p>
          </p:txBody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AABF4390-1E9C-C51C-6833-A296B979522D}"/>
                </a:ext>
              </a:extLst>
            </p:cNvPr>
            <p:cNvSpPr txBox="1"/>
            <p:nvPr/>
          </p:nvSpPr>
          <p:spPr>
            <a:xfrm>
              <a:off x="3340792" y="1137771"/>
              <a:ext cx="279697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 1 </a:t>
              </a:r>
              <a:r>
                <a:rPr lang="it-IT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| Cover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8" name="CasellaDiTesto 37">
              <a:extLst>
                <a:ext uri="{FF2B5EF4-FFF2-40B4-BE49-F238E27FC236}">
                  <a16:creationId xmlns:a16="http://schemas.microsoft.com/office/drawing/2014/main" id="{2693952F-B7A8-B265-0212-7C9F6A3DDFFF}"/>
                </a:ext>
              </a:extLst>
            </p:cNvPr>
            <p:cNvSpPr txBox="1"/>
            <p:nvPr/>
          </p:nvSpPr>
          <p:spPr>
            <a:xfrm>
              <a:off x="3340792" y="2296051"/>
              <a:ext cx="2796976" cy="1769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2-7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this group of no. 6 slides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(No. 2 to No. 7)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will be divided into thematic sections arranged as follows:</a:t>
              </a:r>
            </a:p>
            <a:p>
              <a:pPr algn="ctr"/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Study object: Brief description; 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State of the art and main bibliographical references;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Research methodologies: description;</a:t>
              </a:r>
            </a:p>
            <a:p>
              <a:pPr marL="171450" indent="-171450" algn="ctr">
                <a:buFontTx/>
                <a:buChar char="-"/>
              </a:pP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Conclusions. Objectives and future developments;</a:t>
              </a:r>
            </a:p>
            <a:p>
              <a:pPr marL="171450" indent="-171450" algn="ctr">
                <a:buFontTx/>
                <a:buChar char="-"/>
              </a:pPr>
              <a:endPara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The number of slides dedicated to each thematic section </a:t>
              </a:r>
            </a:p>
            <a:p>
              <a:pPr algn="ctr"/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is at the author(s)' choice for a maximum total of 6 slides.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  <a:p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39" name="CasellaDiTesto 38">
              <a:extLst>
                <a:ext uri="{FF2B5EF4-FFF2-40B4-BE49-F238E27FC236}">
                  <a16:creationId xmlns:a16="http://schemas.microsoft.com/office/drawing/2014/main" id="{6F313776-450F-7133-FDA6-00507614064F}"/>
                </a:ext>
              </a:extLst>
            </p:cNvPr>
            <p:cNvSpPr txBox="1"/>
            <p:nvPr/>
          </p:nvSpPr>
          <p:spPr>
            <a:xfrm>
              <a:off x="3380956" y="5043872"/>
              <a:ext cx="26388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Slides 8-10 | </a:t>
              </a:r>
              <a:r>
                <a:rPr lang="en-U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CasellaDiTesto 39">
              <a:extLst>
                <a:ext uri="{FF2B5EF4-FFF2-40B4-BE49-F238E27FC236}">
                  <a16:creationId xmlns:a16="http://schemas.microsoft.com/office/drawing/2014/main" id="{818E48DC-CE56-67A6-4C94-9F37B518C83B}"/>
                </a:ext>
              </a:extLst>
            </p:cNvPr>
            <p:cNvSpPr txBox="1"/>
            <p:nvPr/>
          </p:nvSpPr>
          <p:spPr>
            <a:xfrm>
              <a:off x="6137773" y="1114857"/>
              <a:ext cx="28807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 1 | </a:t>
              </a:r>
              <a:r>
                <a:rPr lang="it-IT" sz="9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Cubierta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1" name="CasellaDiTesto 40">
              <a:extLst>
                <a:ext uri="{FF2B5EF4-FFF2-40B4-BE49-F238E27FC236}">
                  <a16:creationId xmlns:a16="http://schemas.microsoft.com/office/drawing/2014/main" id="{125C5582-539D-BB2E-49E5-AC037B53C752}"/>
                </a:ext>
              </a:extLst>
            </p:cNvPr>
            <p:cNvSpPr txBox="1"/>
            <p:nvPr/>
          </p:nvSpPr>
          <p:spPr>
            <a:xfrm>
              <a:off x="6137773" y="2286701"/>
              <a:ext cx="2880700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2-7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este grupo de diapositivas nº 6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(nº 2 a nº 7) se dividirá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en secciones temáticas organizadas del siguiente modo: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marL="171450" indent="-171450" algn="ctr">
                <a:buFontTx/>
                <a:buChar char="-"/>
              </a:pP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Objeto de estudio: Breve descripción;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Estado del arte y principales referencias bibliográficas;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 - Metodologías de investigación: descripción;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- Conclusiones. Objetivos perseguidos;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y alcanzados/evolución futura.</a:t>
              </a:r>
            </a:p>
            <a:p>
              <a:pPr algn="ctr"/>
              <a:endPara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El número de diapositivas dedicadas a cada sección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es a elección del autor o autores, </a:t>
              </a:r>
            </a:p>
            <a:p>
              <a:pPr algn="ctr"/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con un máximo total de 6 diapositivas.</a:t>
              </a:r>
              <a:endParaRPr lang="it-IT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42" name="CasellaDiTesto 41">
              <a:extLst>
                <a:ext uri="{FF2B5EF4-FFF2-40B4-BE49-F238E27FC236}">
                  <a16:creationId xmlns:a16="http://schemas.microsoft.com/office/drawing/2014/main" id="{B8DAA7F7-8640-48A2-3C3B-5C4CFB23052E}"/>
                </a:ext>
              </a:extLst>
            </p:cNvPr>
            <p:cNvSpPr txBox="1"/>
            <p:nvPr/>
          </p:nvSpPr>
          <p:spPr>
            <a:xfrm>
              <a:off x="6177937" y="5041310"/>
              <a:ext cx="282388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9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Diapositivas</a:t>
              </a:r>
              <a:r>
                <a:rPr lang="it-IT" sz="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</a:rPr>
                <a:t> 8-10 | </a:t>
              </a:r>
              <a:r>
                <a:rPr lang="es-ES" sz="900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Narrow" panose="020B0606020202030204" pitchFamily="34" charset="0"/>
                  <a:ea typeface="Calibri" panose="020F0502020204030204" pitchFamily="34" charset="0"/>
                </a:rPr>
  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  </a:r>
              <a:endParaRPr lang="it-IT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endParaRPr>
            </a:p>
          </p:txBody>
        </p:sp>
        <p:cxnSp>
          <p:nvCxnSpPr>
            <p:cNvPr id="45" name="Connettore diritto 44">
              <a:extLst>
                <a:ext uri="{FF2B5EF4-FFF2-40B4-BE49-F238E27FC236}">
                  <a16:creationId xmlns:a16="http://schemas.microsoft.com/office/drawing/2014/main" id="{EFBECA09-FC25-1BAF-C14F-53556810825A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986128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6959FE63-2F95-21A2-A330-6312C4E92FE2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964160"/>
              <a:ext cx="0" cy="54077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6309D90-EF23-2465-700D-69D5386904F6}"/>
              </a:ext>
            </a:extLst>
          </p:cNvPr>
          <p:cNvSpPr txBox="1"/>
          <p:nvPr/>
        </p:nvSpPr>
        <p:spPr>
          <a:xfrm>
            <a:off x="641319" y="259510"/>
            <a:ext cx="26956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FORMAT PRESENTAZIONE</a:t>
            </a:r>
          </a:p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presentazione si compone di n. 10 diapositive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compresa la copertina. </a:t>
            </a:r>
          </a:p>
          <a:p>
            <a:pPr algn="ctr"/>
            <a:r>
              <a:rPr lang="it-IT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Il tempo di esposizione è di massimo 10 minuti</a:t>
            </a: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FA341C1-67E0-FC2F-0D1E-8E8D0D160436}"/>
              </a:ext>
            </a:extLst>
          </p:cNvPr>
          <p:cNvSpPr txBox="1"/>
          <p:nvPr/>
        </p:nvSpPr>
        <p:spPr>
          <a:xfrm>
            <a:off x="3324134" y="273257"/>
            <a:ext cx="281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PRESENTATION STRUCTURE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presentation consists of 10 slides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including the cover page. </a:t>
            </a:r>
          </a:p>
          <a:p>
            <a:pPr algn="ctr"/>
            <a:r>
              <a:rPr lang="en-U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time for the presentation will be maximum 10 minutes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0D03EDC-715D-39D0-7A6D-6DDB622DA9CB}"/>
              </a:ext>
            </a:extLst>
          </p:cNvPr>
          <p:cNvSpPr txBox="1"/>
          <p:nvPr/>
        </p:nvSpPr>
        <p:spPr>
          <a:xfrm>
            <a:off x="6137767" y="259510"/>
            <a:ext cx="2864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rgbClr val="FF0000"/>
                </a:solidFill>
                <a:latin typeface="Arial Narrow" panose="020B0606020202030204" pitchFamily="34" charset="0"/>
              </a:rPr>
              <a:t> </a:t>
            </a:r>
            <a:r>
              <a:rPr lang="es-ES" sz="900" b="1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ESTRUCTURA DE LA PRESENTACIÓN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La presentación consta de 10 diapositivas,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incluida la cubierta. </a:t>
            </a:r>
          </a:p>
          <a:p>
            <a:pPr algn="ctr"/>
            <a:r>
              <a:rPr lang="es-ES" sz="900" u="sng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Eltiempo de exposición es máximo de 10 minutos. </a:t>
            </a:r>
            <a:endParaRPr lang="it-IT" sz="10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406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A9699-DC2F-62F4-A2AF-5EA5987BCC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B373E3A3-1529-E575-8897-58B3AB8C2EBB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9/10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69D0C3F-1718-6296-7D32-036EA6CA0BCC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B1BD2F8C-4308-4886-4C72-2FC655427C61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40A6DE1B-BE60-2E5F-09F7-8E1434F892C7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9AF5A63F-7786-A05A-D90D-2F544F9318A2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36882A5E-2B08-76B0-247B-9C652D388554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CDF754D8-BC81-7FC8-ECDD-FC55F27CB4C7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67F8CD20-3512-61D8-A5F6-50E9EC6B4C34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DB77D868-329B-33DB-1AA6-CD6A8DC239A0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B44199F3-AFBD-4D89-EE4B-36CCF8276408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C1E548DC-0F41-48D4-79A0-9819373B89F1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439157AB-BAE4-C181-5398-152AB815500F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D43B2290-5E8A-3F25-AEEF-FE1EA8A7512F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125903B6-E73F-CD83-F1F7-0AE62FD3E17C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E68D993E-C9A7-DDA6-A78F-32BDDD445AEC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EF2CDAE8-D1E6-3A26-B910-02C82275BE0E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258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CADDE-0E6C-FBAF-0AA4-36650266F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DC35FF58-E1C4-A58E-95DC-86FCF8CB7113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10/10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06C7659-BB75-A478-14F4-07392016695C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121043F7-0812-3E50-65DC-523405A32D7A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B3B5348E-1188-D711-B705-F2E40F317DDE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5FD794A9-B2D9-A48A-18FE-E8430E4C1BF8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1E599C43-74E6-BD1D-2C48-E76C99690A64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4C77F9EE-6516-41A7-9536-1F97EECF4C3E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0829B1B9-93D9-6413-3785-E3C8BC279E05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78379E4B-2D7B-74FF-03CE-2355CF56FF7E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65A2E7C3-D655-0EE7-E71F-22116FBEF217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2F7680BF-7B2B-D19C-89A5-7762129977E2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BC56B84F-68A9-1C68-34D4-F27CD0826D74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0577CE78-BECF-4E56-9F24-F2118962D631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E29E3D17-1B84-DA6D-ED29-E27D34135B2B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9D5FBE2-773C-E853-7C0A-CC13095CB022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97D23F1-DB1B-B918-14E7-5EAD298AE9B5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055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103CE3-1814-6ACF-2A13-871E7E998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o 9">
            <a:extLst>
              <a:ext uri="{FF2B5EF4-FFF2-40B4-BE49-F238E27FC236}">
                <a16:creationId xmlns:a16="http://schemas.microsoft.com/office/drawing/2014/main" id="{3405A048-CD73-242C-EE37-D2E4B1862ED8}"/>
              </a:ext>
            </a:extLst>
          </p:cNvPr>
          <p:cNvGrpSpPr/>
          <p:nvPr/>
        </p:nvGrpSpPr>
        <p:grpSpPr>
          <a:xfrm>
            <a:off x="276044" y="0"/>
            <a:ext cx="8591912" cy="1116000"/>
            <a:chOff x="276044" y="0"/>
            <a:chExt cx="8591912" cy="1116000"/>
          </a:xfrm>
        </p:grpSpPr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2555B828-9C02-1150-6D0C-3475B44C05DF}"/>
                </a:ext>
              </a:extLst>
            </p:cNvPr>
            <p:cNvSpPr/>
            <p:nvPr/>
          </p:nvSpPr>
          <p:spPr>
            <a:xfrm>
              <a:off x="750498" y="285003"/>
              <a:ext cx="8117458" cy="830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0E61A24-EFBA-4B15-7769-D03AAFA25C1B}"/>
                </a:ext>
              </a:extLst>
            </p:cNvPr>
            <p:cNvSpPr/>
            <p:nvPr/>
          </p:nvSpPr>
          <p:spPr>
            <a:xfrm>
              <a:off x="276044" y="0"/>
              <a:ext cx="411012" cy="111600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" name="13 CuadroTexto">
            <a:extLst>
              <a:ext uri="{FF2B5EF4-FFF2-40B4-BE49-F238E27FC236}">
                <a16:creationId xmlns:a16="http://schemas.microsoft.com/office/drawing/2014/main" id="{0FCEA727-906F-7BE2-ACC1-C6578750FFBB}"/>
              </a:ext>
            </a:extLst>
          </p:cNvPr>
          <p:cNvSpPr txBox="1"/>
          <p:nvPr/>
        </p:nvSpPr>
        <p:spPr>
          <a:xfrm>
            <a:off x="750498" y="531224"/>
            <a:ext cx="8117458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Narrow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16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pt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</a:t>
            </a:r>
            <a:r>
              <a:rPr lang="it-IT" sz="1600" b="1" dirty="0" err="1">
                <a:solidFill>
                  <a:srgbClr val="5F6368"/>
                </a:solidFill>
                <a:latin typeface="Arial Narrow" panose="020B0606020202030204" pitchFamily="34" charset="0"/>
              </a:rPr>
              <a:t>bold</a:t>
            </a:r>
            <a:r>
              <a:rPr lang="it-IT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 – Title</a:t>
            </a:r>
          </a:p>
        </p:txBody>
      </p:sp>
      <p:sp>
        <p:nvSpPr>
          <p:cNvPr id="5" name="14 CuadroTexto">
            <a:extLst>
              <a:ext uri="{FF2B5EF4-FFF2-40B4-BE49-F238E27FC236}">
                <a16:creationId xmlns:a16="http://schemas.microsoft.com/office/drawing/2014/main" id="{B0B9B65B-D661-EB76-70B3-FD170BA227D0}"/>
              </a:ext>
            </a:extLst>
          </p:cNvPr>
          <p:cNvSpPr txBox="1"/>
          <p:nvPr/>
        </p:nvSpPr>
        <p:spPr>
          <a:xfrm>
            <a:off x="2090938" y="4952521"/>
            <a:ext cx="7215239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s-ES" sz="1200" dirty="0">
                <a:latin typeface="Arial Narrow" panose="020B0606020202030204" pitchFamily="34" charset="0"/>
              </a:rPr>
              <a:t>Name Surname | Name Surname | Name Surname </a:t>
            </a: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22649799-2F0F-10D4-6A97-4342C7397824}"/>
              </a:ext>
            </a:extLst>
          </p:cNvPr>
          <p:cNvSpPr txBox="1"/>
          <p:nvPr/>
        </p:nvSpPr>
        <p:spPr>
          <a:xfrm>
            <a:off x="2090939" y="5229520"/>
            <a:ext cx="7215239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1000" dirty="0">
                <a:latin typeface="Arial Narrow" panose="020B0606020202030204" pitchFamily="34" charset="0"/>
              </a:rPr>
              <a:t>Institution/s</a:t>
            </a:r>
            <a:endParaRPr lang="es-ES" sz="1000" dirty="0">
              <a:latin typeface="Arial Narrow" panose="020B0606020202030204" pitchFamily="34" charset="0"/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7505ADC0-86C1-C0B9-96BC-C720DFD979C0}"/>
              </a:ext>
            </a:extLst>
          </p:cNvPr>
          <p:cNvSpPr/>
          <p:nvPr/>
        </p:nvSpPr>
        <p:spPr>
          <a:xfrm>
            <a:off x="276046" y="1522655"/>
            <a:ext cx="8591910" cy="325884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46CC785F-F1E1-6FBB-7009-42A1D7D84DEC}"/>
              </a:ext>
            </a:extLst>
          </p:cNvPr>
          <p:cNvSpPr txBox="1"/>
          <p:nvPr/>
        </p:nvSpPr>
        <p:spPr>
          <a:xfrm>
            <a:off x="3710866" y="2998193"/>
            <a:ext cx="172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srgbClr val="5F6368"/>
                </a:solidFill>
                <a:latin typeface="Arial Narrow" panose="020B0606020202030204" pitchFamily="34" charset="0"/>
              </a:rPr>
              <a:t>Cover figure</a:t>
            </a:r>
          </a:p>
        </p:txBody>
      </p:sp>
      <p:sp>
        <p:nvSpPr>
          <p:cNvPr id="11" name="13 CuadroTexto">
            <a:extLst>
              <a:ext uri="{FF2B5EF4-FFF2-40B4-BE49-F238E27FC236}">
                <a16:creationId xmlns:a16="http://schemas.microsoft.com/office/drawing/2014/main" id="{2DFBB7F8-61E0-C3CB-6BCC-5315BCE4200F}"/>
              </a:ext>
            </a:extLst>
          </p:cNvPr>
          <p:cNvSpPr txBox="1"/>
          <p:nvPr/>
        </p:nvSpPr>
        <p:spPr>
          <a:xfrm>
            <a:off x="276044" y="531224"/>
            <a:ext cx="411012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it-IT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T7</a:t>
            </a:r>
          </a:p>
        </p:txBody>
      </p:sp>
    </p:spTree>
    <p:extLst>
      <p:ext uri="{BB962C8B-B14F-4D97-AF65-F5344CB8AC3E}">
        <p14:creationId xmlns:p14="http://schemas.microsoft.com/office/powerpoint/2010/main" val="1385590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647A7-1F3F-FBA1-A325-57FD27A1CB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225A2C0A-72D6-C09D-F129-EC3C6DAD7CCF}"/>
              </a:ext>
            </a:extLst>
          </p:cNvPr>
          <p:cNvSpPr txBox="1"/>
          <p:nvPr/>
        </p:nvSpPr>
        <p:spPr>
          <a:xfrm>
            <a:off x="0" y="136314"/>
            <a:ext cx="6849367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2/10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8" name="CasellaDiTesto 4">
            <a:extLst>
              <a:ext uri="{FF2B5EF4-FFF2-40B4-BE49-F238E27FC236}">
                <a16:creationId xmlns:a16="http://schemas.microsoft.com/office/drawing/2014/main" id="{8939A4F8-61ED-1811-AEE8-29C2B9F123F0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32253623-0BBF-9A6A-C297-AA0F76616080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52A9E206-8826-A4CA-FB5A-7B594291A467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A370D4FB-663A-C369-1141-A66D648AC39F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D90ADE07-57EC-A0EB-96D1-D68597D3392A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F5DC146-E426-CFC2-672F-BEFB96FABD06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F185E263-04B5-D6F9-7C40-73A8BAE06A19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8E926EB5-395F-13C2-739A-3D81529C6134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7BCBF84-0693-497D-6603-B193D1B2109D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2C84450-C65B-69F6-AFCD-9BD34CE99949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7650646-46A7-04CD-7B8C-CA222C9D6352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5C26513-9E31-A1B6-1324-D13E32A85CB7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C2A14C2-79FD-A929-B206-CEA00C8D9BBD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FAF1F3E-71F8-D1C8-7817-E414EB1F7216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D4ABFF72-2EC8-3F99-BBBF-D36984DD6E79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1" name="Connettore diritto 20">
            <a:extLst>
              <a:ext uri="{FF2B5EF4-FFF2-40B4-BE49-F238E27FC236}">
                <a16:creationId xmlns:a16="http://schemas.microsoft.com/office/drawing/2014/main" id="{C19E2D5F-038C-41D2-DBF8-71CA419C4F22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558042D9-7A57-FA1A-3B61-7A4EAF2A1F26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0AC1A638-6A1E-CEC5-880B-67408B4BDE24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53A4E6C9-2796-0263-2B4B-E0D61016D9A6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29B38695-1862-433C-695C-328D8AC1B97A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780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0EE6A-D4E2-E501-3F0F-9696AE872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A6E9DC1E-2216-C11F-89CA-4765A9EE9652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3/10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en-US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6F21E641-910E-7AAA-1D04-79A78173D7E0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0" name="CasellaDiTesto 4">
            <a:extLst>
              <a:ext uri="{FF2B5EF4-FFF2-40B4-BE49-F238E27FC236}">
                <a16:creationId xmlns:a16="http://schemas.microsoft.com/office/drawing/2014/main" id="{6E1B6CA5-E82B-988B-FA7F-5F63748D8C6E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690374F3-39AC-362E-6BF0-C129679F461F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1634487-185F-7E2E-1DD0-0B48F10A057E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B9232AA7-FCA6-5E1B-F8D4-46E07B04E469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C4DED808-9129-C727-429F-A510D5A88C7C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F861C9A2-5EC5-828D-9328-D2DF0A1F0A15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3F4B7899-4550-1AB1-B68D-DB6E791D3DC1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941CC1A-86C2-67FA-E1F3-EFCA29D9F1F0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F07EA2AA-C88E-F558-31F8-1BF04C92DADA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E0F534F8-032B-A6F9-5ABC-2C10C86D6256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2031CC6-2F9C-9C16-F86D-605DADBA65C8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E5661E03-0B42-90DB-B627-F14B52AB7A90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F7ABBCA6-00E5-82F3-61FB-FD68E2FE72A4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4424FCE6-F204-97AF-0F0B-D09BC9418E85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E7A34092-DC62-671D-699F-B72A43649C9A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4F5599EC-9F9D-6D21-5FBF-D58C6AE7321F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F4E75453-264C-5818-383C-16F8F40A82F8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D3273E59-A385-46FA-CA35-B19094667355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66566781-EFCD-6AF0-3E7E-5E44D5A1E381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129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0E1C0-4B1F-E015-CF5F-398A20E23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9D99CF6-FDC6-CA3A-8F01-B4B44330017D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4/10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A33724EA-FD7F-6014-9254-1FEC8D4358F9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5" name="CasellaDiTesto 4">
            <a:extLst>
              <a:ext uri="{FF2B5EF4-FFF2-40B4-BE49-F238E27FC236}">
                <a16:creationId xmlns:a16="http://schemas.microsoft.com/office/drawing/2014/main" id="{22265F1A-DC1F-39C2-8985-334FBFD49E4E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B0D3A2A7-4CF1-1D12-70FA-55582FB8A0F3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F02E20A0-A25F-A85A-51CA-FF8B93A3B41D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9F1E2F44-C9A8-4ADE-1807-C52A663A5F0E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2BD0357A-2195-57F4-FEA8-39CBC80F09F6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19F172FB-7CF3-B3FE-4225-7733777EB70F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D8D6E97D-462C-7427-4216-B970B709F1AB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D8B74FEA-EF01-AB54-EEBC-2E86A16EC2F0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A906722-B5E3-E569-B5A4-2DEAF7864748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521D4A3C-79FB-0883-CA74-CCDEA435EBED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D4F3446E-6FC3-4FBF-789A-EC48F82A8F6A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A9BEBF96-FC76-5A18-191B-D6ED2CF7172E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3523AA23-9252-3489-BDD3-520F9A631290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60487D8A-3F43-7DD5-2E16-BD9D9B1DF94D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A1206F78-9C8B-BB08-7ABF-030E2C5EA80C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E5ADD8CF-278A-2C7A-5008-713C89F6335A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370987D8-ADE0-5510-2104-AA1E6C7F765D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E4FE5C17-83D9-C161-ED04-21D4EE8B564B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4013C409-05C8-A940-C826-A7F302331464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171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B9730-6DB5-6239-2197-97DFB98A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E977D7F3-75F4-C0FF-D132-EACA9AD217CE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         5/10 -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94F6E74-FAA9-2F61-D6C7-368562CD35DA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2" name="CasellaDiTesto 4">
            <a:extLst>
              <a:ext uri="{FF2B5EF4-FFF2-40B4-BE49-F238E27FC236}">
                <a16:creationId xmlns:a16="http://schemas.microsoft.com/office/drawing/2014/main" id="{BE0FF824-161C-FF11-7070-A55FDED24657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746AF782-F817-A398-E014-D76B4BC6CFF7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2E195023-0ED9-0E82-9CBD-4E60A6E46E50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B900B525-41E2-E2D9-575F-A0CC7DCA03BE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1D263E4C-185A-BD93-198E-E0373E7606B4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0925AD4A-B477-2767-74A2-957B7A1202E3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532B1B05-2320-B543-3B98-6C3FCA2E9564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78F58EAF-1752-A166-A156-1970A455C636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7FE2F4AF-3761-59D1-ED8C-59A61B8D1DD6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83897035-2BC9-6896-3D86-ED38F2C9BBBE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E9EB0BE3-2041-9B55-910F-70E408FC6D0D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79D312B9-CCF1-FC18-B164-BC23AFCA1C4A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59EA7157-780C-4658-8262-3FBBA07FB9BC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17EAF110-2619-581C-F9C5-CD0F4858E54D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80D1CBF-C13A-439C-1ED5-8C3D65B1AED9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B7F150CD-88CB-A1EC-AAA3-66FC9A279B7C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FC54E737-5DE5-4DB0-0920-9EC3058F716D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03B65901-3D7B-F341-2D68-C88FFF3F669D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D6855BE2-62E4-50A3-4AFA-7C268E9DF0BD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700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B92A3-68AB-24AC-3B5D-8236FC46C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3B6A592D-CBF2-A842-7744-26F6809A6283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 6/10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D415E42-0400-0867-E907-3643144868F0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13" name="CasellaDiTesto 4">
            <a:extLst>
              <a:ext uri="{FF2B5EF4-FFF2-40B4-BE49-F238E27FC236}">
                <a16:creationId xmlns:a16="http://schemas.microsoft.com/office/drawing/2014/main" id="{12B3DA63-E7CD-B46C-961B-2A440EED21EA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23B4E70B-9D6E-705F-5F62-D5BAE5EB60B2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B92DA133-CA5B-913C-6F61-033589F0D8EA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58FC535B-008B-A7CD-3DC7-20E2BFA430D2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367FDC7E-5A83-1F9C-CBC6-B8EA761923F9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A7C46174-8567-2ABF-0DEA-10A9C73B9830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81D8CA7C-8E1E-63E1-8047-4F5C29C1F2E5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E1726DB1-E0C6-091F-64DA-11DC4D7086C8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2E8976A-57D7-20BC-C760-524A032B8F22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558BDFB4-90EB-C27D-5A6F-A8AD255B4F73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A2F731C1-6DCC-8EBA-F467-51765B83EF54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4F8FF83E-6E56-121F-518B-D7D3E725E1C1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B36F05AB-D497-8D4A-37FF-0F6E94672BA7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161CC422-942D-41EB-AC36-F9482F4ECB17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806BAF2E-397A-222A-7A35-B02F7D0288CF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95CBC397-F8A1-3923-1817-4E1F4F1DE041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C2935D95-9EA5-ED83-11A5-1D80104C6E8A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1E3EAB27-16A2-F216-8BBF-5E52B9D1B94F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CB9D1233-6BC7-4317-E7B9-54645F9EB827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475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150CEF-AB72-D05A-07D5-34FC49688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95443804-E4F4-0E57-EED3-54CDDA9EABBB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7/10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 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BA560E0-26A3-386E-2AEA-9A54ADF99FE2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6D16CCF2-64F3-8478-8D3A-D72974515418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472414F9-976F-4A9B-5678-1CAAD13E804A}"/>
              </a:ext>
            </a:extLst>
          </p:cNvPr>
          <p:cNvSpPr/>
          <p:nvPr/>
        </p:nvSpPr>
        <p:spPr>
          <a:xfrm>
            <a:off x="210595" y="191677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7F8C8F27-F297-83B4-35D4-C6F20F60D9E1}"/>
              </a:ext>
            </a:extLst>
          </p:cNvPr>
          <p:cNvSpPr/>
          <p:nvPr/>
        </p:nvSpPr>
        <p:spPr>
          <a:xfrm>
            <a:off x="210595" y="244285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CFE09046-7992-1EB4-C1E1-F4A33A6D2CA7}"/>
              </a:ext>
            </a:extLst>
          </p:cNvPr>
          <p:cNvSpPr/>
          <p:nvPr/>
        </p:nvSpPr>
        <p:spPr>
          <a:xfrm>
            <a:off x="210595" y="2968937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B7181954-8FB0-5CF2-27EE-070286DE205B}"/>
              </a:ext>
            </a:extLst>
          </p:cNvPr>
          <p:cNvSpPr/>
          <p:nvPr/>
        </p:nvSpPr>
        <p:spPr>
          <a:xfrm>
            <a:off x="210595" y="3503254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93F47F39-D2F1-3851-88D6-E3C5B2F0E47A}"/>
              </a:ext>
            </a:extLst>
          </p:cNvPr>
          <p:cNvSpPr/>
          <p:nvPr/>
        </p:nvSpPr>
        <p:spPr>
          <a:xfrm>
            <a:off x="210595" y="4029335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A484F666-D6B7-A005-4055-40E0731C52B7}"/>
              </a:ext>
            </a:extLst>
          </p:cNvPr>
          <p:cNvSpPr/>
          <p:nvPr/>
        </p:nvSpPr>
        <p:spPr>
          <a:xfrm>
            <a:off x="210595" y="4555416"/>
            <a:ext cx="447384" cy="4717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B683D6F7-5027-32F2-6253-4B39386935B5}"/>
              </a:ext>
            </a:extLst>
          </p:cNvPr>
          <p:cNvSpPr txBox="1"/>
          <p:nvPr/>
        </p:nvSpPr>
        <p:spPr>
          <a:xfrm>
            <a:off x="193936" y="196797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8FBFCC5F-57CD-99AF-5083-7D1EFB06C269}"/>
              </a:ext>
            </a:extLst>
          </p:cNvPr>
          <p:cNvSpPr txBox="1"/>
          <p:nvPr/>
        </p:nvSpPr>
        <p:spPr>
          <a:xfrm>
            <a:off x="210594" y="250053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05BFA1A7-1AFF-5611-E28C-29776022A85C}"/>
              </a:ext>
            </a:extLst>
          </p:cNvPr>
          <p:cNvSpPr txBox="1"/>
          <p:nvPr/>
        </p:nvSpPr>
        <p:spPr>
          <a:xfrm>
            <a:off x="210593" y="3033090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7AD784F2-BDF0-525E-5BA2-372830880513}"/>
              </a:ext>
            </a:extLst>
          </p:cNvPr>
          <p:cNvSpPr txBox="1"/>
          <p:nvPr/>
        </p:nvSpPr>
        <p:spPr>
          <a:xfrm>
            <a:off x="210593" y="3558204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5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55A5A534-BDFD-A97D-B50D-3F3BA03CEE44}"/>
              </a:ext>
            </a:extLst>
          </p:cNvPr>
          <p:cNvSpPr txBox="1"/>
          <p:nvPr/>
        </p:nvSpPr>
        <p:spPr>
          <a:xfrm>
            <a:off x="210592" y="4102009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4B499C98-2FF1-15C5-779E-1EC935E81A63}"/>
              </a:ext>
            </a:extLst>
          </p:cNvPr>
          <p:cNvSpPr txBox="1"/>
          <p:nvPr/>
        </p:nvSpPr>
        <p:spPr>
          <a:xfrm>
            <a:off x="210592" y="4589853"/>
            <a:ext cx="44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latin typeface="Arial Narrow" panose="020B0606020202030204" pitchFamily="34" charset="0"/>
              </a:rPr>
              <a:t>7</a:t>
            </a:r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52CE60FF-74F3-696D-1E83-45358E2FBEDD}"/>
              </a:ext>
            </a:extLst>
          </p:cNvPr>
          <p:cNvSpPr/>
          <p:nvPr/>
        </p:nvSpPr>
        <p:spPr>
          <a:xfrm>
            <a:off x="166266" y="1874857"/>
            <a:ext cx="8835553" cy="3197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B51F9D6-E742-CADE-752F-58CFDE7C0FAF}"/>
              </a:ext>
            </a:extLst>
          </p:cNvPr>
          <p:cNvCxnSpPr>
            <a:cxnSpLocks/>
          </p:cNvCxnSpPr>
          <p:nvPr/>
        </p:nvCxnSpPr>
        <p:spPr>
          <a:xfrm>
            <a:off x="3336991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96A4F9D5-2248-1AF3-1878-76D45E5D1A1B}"/>
              </a:ext>
            </a:extLst>
          </p:cNvPr>
          <p:cNvCxnSpPr>
            <a:cxnSpLocks/>
          </p:cNvCxnSpPr>
          <p:nvPr/>
        </p:nvCxnSpPr>
        <p:spPr>
          <a:xfrm>
            <a:off x="6137773" y="1874857"/>
            <a:ext cx="0" cy="31976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F8B2E64B-F3AA-18B9-2E56-2F490D3ABBDA}"/>
              </a:ext>
            </a:extLst>
          </p:cNvPr>
          <p:cNvSpPr txBox="1"/>
          <p:nvPr/>
        </p:nvSpPr>
        <p:spPr>
          <a:xfrm>
            <a:off x="655009" y="2396929"/>
            <a:ext cx="2725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2-7 |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questo gruppo di n. 6 diapositive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(dalla n. 2 alla n. 7)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articolato in sezioni tematiche così ordinate:</a:t>
            </a:r>
          </a:p>
          <a:p>
            <a:pPr algn="ctr"/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Oggetto di studio: breve descrizione;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Stato dell'arte e riferimenti bibliografici principali;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- Metodologie di ricerca: descrizione;</a:t>
            </a:r>
          </a:p>
          <a:p>
            <a:pPr marL="171450" indent="-171450" algn="ctr">
              <a:buFontTx/>
              <a:buChar char="-"/>
            </a:pP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Conclusioni: obiettivi perseguiti, raggiunti e futuri.</a:t>
            </a:r>
          </a:p>
          <a:p>
            <a:pPr marL="171450" indent="-171450" algn="ctr">
              <a:buFontTx/>
              <a:buChar char="-"/>
            </a:pPr>
            <a:endParaRPr lang="it-IT" sz="900" dirty="0"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Il numero delle diapositive dedicate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ogni sezione tematica è a scelta dell’autore/i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per un totale complessivo di massimo n. </a:t>
            </a:r>
            <a:r>
              <a:rPr lang="it-IT" sz="900" b="1" dirty="0">
                <a:latin typeface="Arial Narrow" panose="020B0606020202030204" pitchFamily="34" charset="0"/>
                <a:ea typeface="Calibri" panose="020F0502020204030204" pitchFamily="34" charset="0"/>
              </a:rPr>
              <a:t>6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diapositive.</a:t>
            </a:r>
            <a:endParaRPr lang="it-IT" sz="1000" dirty="0">
              <a:latin typeface="Arial Narrow" panose="020B060602020203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56CC5A6A-89E7-021A-724C-455FFB4DE036}"/>
              </a:ext>
            </a:extLst>
          </p:cNvPr>
          <p:cNvSpPr txBox="1"/>
          <p:nvPr/>
        </p:nvSpPr>
        <p:spPr>
          <a:xfrm>
            <a:off x="3340792" y="2422687"/>
            <a:ext cx="2796976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2-7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this group of no. 6 slides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(No. 2 to No. 7)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will be divided into thematic sections arranged as follows:</a:t>
            </a:r>
          </a:p>
          <a:p>
            <a:pPr algn="ctr"/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Study object: Brief description; 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State of the art and main bibliographical references;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Research methodologies: description;</a:t>
            </a:r>
          </a:p>
          <a:p>
            <a:pPr marL="171450" indent="-171450" algn="ctr">
              <a:buFontTx/>
              <a:buChar char="-"/>
            </a:pP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Conclusions. Objectives and future developments;</a:t>
            </a:r>
          </a:p>
          <a:p>
            <a:pPr marL="171450" indent="-171450" algn="ctr">
              <a:buFontTx/>
              <a:buChar char="-"/>
            </a:pPr>
            <a:endParaRPr lang="en-U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The number of slides dedicated to each thematic section </a:t>
            </a:r>
          </a:p>
          <a:p>
            <a:pPr algn="ctr"/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is at the author(s)' choice for a maximum total of 6 slides.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  <a:p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E1968639-9198-4CC9-40EC-363D1A4EEECD}"/>
              </a:ext>
            </a:extLst>
          </p:cNvPr>
          <p:cNvSpPr txBox="1"/>
          <p:nvPr/>
        </p:nvSpPr>
        <p:spPr>
          <a:xfrm>
            <a:off x="6137773" y="2413337"/>
            <a:ext cx="28807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2-7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este grupo de diapositivas nº 6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(nº 2 a nº 7) se dividirá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en secciones temáticas organizadas del siguiente modo: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marL="171450" indent="-171450" algn="ctr">
              <a:buFontTx/>
              <a:buChar char="-"/>
            </a:pP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Objeto de estudio: Breve descripción;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Estado del arte y principales referencias bibliográficas;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- Metodologías de investigación: descripción;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- Conclusiones. Objetivos perseguidos;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y alcanzados/evolución futura.</a:t>
            </a:r>
          </a:p>
          <a:p>
            <a:pPr algn="ctr"/>
            <a:endParaRPr lang="es-ES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El número de diapositivas dedicadas a cada sección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es a elección del autor o autores, </a:t>
            </a:r>
          </a:p>
          <a:p>
            <a:pPr algn="ctr"/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con un máximo total de 6 diapositivas.</a:t>
            </a:r>
            <a:endParaRPr lang="it-IT" sz="10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408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17FA9-4CF9-D32B-2EDD-1E5FB4F07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0D7F46C-E010-391A-1221-472BB3D88035}"/>
              </a:ext>
            </a:extLst>
          </p:cNvPr>
          <p:cNvSpPr txBox="1"/>
          <p:nvPr/>
        </p:nvSpPr>
        <p:spPr>
          <a:xfrm>
            <a:off x="0" y="136314"/>
            <a:ext cx="6849374" cy="276999"/>
          </a:xfrm>
          <a:prstGeom prst="rect">
            <a:avLst/>
          </a:prstGeom>
          <a:solidFill>
            <a:srgbClr val="FF9900"/>
          </a:solidFill>
        </p:spPr>
        <p:txBody>
          <a:bodyPr wrap="square" lIns="0" tIns="0" rIns="0" bIns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        </a:t>
            </a:r>
            <a:r>
              <a:rPr lang="it-IT" b="1" dirty="0">
                <a:solidFill>
                  <a:schemeClr val="bg1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it-IT" b="1" dirty="0">
                <a:latin typeface="Arial Narrow" panose="020B0606020202030204" pitchFamily="34" charset="0"/>
                <a:ea typeface="Calibri" panose="020F0502020204030204" pitchFamily="34" charset="0"/>
              </a:rPr>
              <a:t>8/10 </a:t>
            </a:r>
            <a:r>
              <a:rPr lang="it-IT" dirty="0">
                <a:latin typeface="Arial Narrow" panose="020B0606020202030204" pitchFamily="34" charset="0"/>
                <a:ea typeface="Calibri" panose="020F0502020204030204" pitchFamily="34" charset="0"/>
              </a:rPr>
              <a:t>- Title </a:t>
            </a:r>
            <a:r>
              <a:rPr lang="it-IT" dirty="0" err="1">
                <a:latin typeface="Arial Narrow" panose="020B0606020202030204" pitchFamily="34" charset="0"/>
                <a:ea typeface="Calibri" panose="020F0502020204030204" pitchFamily="34" charset="0"/>
              </a:rPr>
              <a:t>section</a:t>
            </a:r>
            <a:endParaRPr lang="it-IT" dirty="0">
              <a:latin typeface="Arial Narrow" panose="020B0606020202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A963432-77EE-3B47-F7E5-D16D4C9DE748}"/>
              </a:ext>
            </a:extLst>
          </p:cNvPr>
          <p:cNvSpPr txBox="1"/>
          <p:nvPr/>
        </p:nvSpPr>
        <p:spPr>
          <a:xfrm>
            <a:off x="549420" y="940889"/>
            <a:ext cx="5550048" cy="738664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 anchor="b">
            <a:spAutoFit/>
          </a:bodyPr>
          <a:lstStyle/>
          <a:p>
            <a:r>
              <a:rPr lang="en-US" sz="1600" b="1" dirty="0">
                <a:solidFill>
                  <a:srgbClr val="5F6368"/>
                </a:solidFill>
                <a:latin typeface="Arial Narrow" panose="020B0606020202030204" pitchFamily="34" charset="0"/>
              </a:rPr>
              <a:t>Arial Narrow 16 pt - Title</a:t>
            </a:r>
          </a:p>
          <a:p>
            <a:r>
              <a:rPr lang="en-GB" sz="1600" dirty="0">
                <a:solidFill>
                  <a:srgbClr val="5F6368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Arial Narrow 16 pt - text</a:t>
            </a:r>
            <a:endParaRPr lang="it-IT" sz="1600" dirty="0">
              <a:solidFill>
                <a:srgbClr val="5F6368"/>
              </a:solidFill>
              <a:latin typeface="Arial Narrow" panose="020B0606020202030204" pitchFamily="34" charset="0"/>
            </a:endParaRPr>
          </a:p>
          <a:p>
            <a:endParaRPr lang="en-US" sz="1600" b="1" dirty="0">
              <a:solidFill>
                <a:srgbClr val="5F6368"/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4">
            <a:extLst>
              <a:ext uri="{FF2B5EF4-FFF2-40B4-BE49-F238E27FC236}">
                <a16:creationId xmlns:a16="http://schemas.microsoft.com/office/drawing/2014/main" id="{4670EB32-78AE-D294-13D3-744D9509FD6F}"/>
              </a:ext>
            </a:extLst>
          </p:cNvPr>
          <p:cNvSpPr txBox="1">
            <a:spLocks noChangeAspect="1"/>
          </p:cNvSpPr>
          <p:nvPr/>
        </p:nvSpPr>
        <p:spPr>
          <a:xfrm>
            <a:off x="5651492" y="149996"/>
            <a:ext cx="3104319" cy="1506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en-GB" sz="951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Topic 7</a:t>
            </a:r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 Miscellany</a:t>
            </a:r>
          </a:p>
          <a:p>
            <a:pPr algn="r"/>
            <a:endParaRPr lang="en-GB" sz="300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Name, Surname</a:t>
            </a:r>
          </a:p>
          <a:p>
            <a:pPr algn="r"/>
            <a:r>
              <a:rPr lang="en-GB" sz="95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University of Campania </a:t>
            </a:r>
            <a:r>
              <a:rPr lang="en-GB" sz="951" i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Luigi Vanvitelli</a:t>
            </a:r>
            <a:endParaRPr lang="it-IT" sz="951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A251EBC6-8FB7-5029-D052-07186BD525AA}"/>
              </a:ext>
            </a:extLst>
          </p:cNvPr>
          <p:cNvGrpSpPr/>
          <p:nvPr/>
        </p:nvGrpSpPr>
        <p:grpSpPr>
          <a:xfrm>
            <a:off x="166266" y="5072332"/>
            <a:ext cx="8835556" cy="1649354"/>
            <a:chOff x="166266" y="5072332"/>
            <a:chExt cx="8835556" cy="1649354"/>
          </a:xfrm>
        </p:grpSpPr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9B271079-9517-A11D-10FD-DEC840887B3E}"/>
                </a:ext>
              </a:extLst>
            </p:cNvPr>
            <p:cNvSpPr/>
            <p:nvPr/>
          </p:nvSpPr>
          <p:spPr>
            <a:xfrm>
              <a:off x="210595" y="5133253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106D99BD-63A5-17DB-1C13-CB30118B92EE}"/>
                </a:ext>
              </a:extLst>
            </p:cNvPr>
            <p:cNvSpPr/>
            <p:nvPr/>
          </p:nvSpPr>
          <p:spPr>
            <a:xfrm>
              <a:off x="210595" y="5659334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6060D244-91B6-EB7C-16CB-A9EED6608C34}"/>
                </a:ext>
              </a:extLst>
            </p:cNvPr>
            <p:cNvSpPr/>
            <p:nvPr/>
          </p:nvSpPr>
          <p:spPr>
            <a:xfrm>
              <a:off x="210595" y="6185415"/>
              <a:ext cx="447384" cy="4717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AC03FF32-ABA0-7D8C-F801-939E5C080713}"/>
                </a:ext>
              </a:extLst>
            </p:cNvPr>
            <p:cNvSpPr txBox="1"/>
            <p:nvPr/>
          </p:nvSpPr>
          <p:spPr>
            <a:xfrm>
              <a:off x="210592" y="5188484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8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3C25AEDA-E0BC-BC23-2A7C-850E0D8A74B3}"/>
                </a:ext>
              </a:extLst>
            </p:cNvPr>
            <p:cNvSpPr txBox="1"/>
            <p:nvPr/>
          </p:nvSpPr>
          <p:spPr>
            <a:xfrm>
              <a:off x="210591" y="5732289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9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9CB2C856-A091-DC17-BB4D-FB8DFC36C304}"/>
                </a:ext>
              </a:extLst>
            </p:cNvPr>
            <p:cNvSpPr txBox="1"/>
            <p:nvPr/>
          </p:nvSpPr>
          <p:spPr>
            <a:xfrm>
              <a:off x="210591" y="6220133"/>
              <a:ext cx="4473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latin typeface="Arial Narrow" panose="020B0606020202030204" pitchFamily="34" charset="0"/>
                </a:rPr>
                <a:t>10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FD84CAD4-F2D2-6097-ED5E-15A6C00DD7CF}"/>
                </a:ext>
              </a:extLst>
            </p:cNvPr>
            <p:cNvSpPr/>
            <p:nvPr/>
          </p:nvSpPr>
          <p:spPr>
            <a:xfrm>
              <a:off x="166266" y="5072553"/>
              <a:ext cx="8835556" cy="164913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D73B4285-6E7A-F019-19D6-85F819AA5C5E}"/>
                </a:ext>
              </a:extLst>
            </p:cNvPr>
            <p:cNvCxnSpPr>
              <a:cxnSpLocks/>
            </p:cNvCxnSpPr>
            <p:nvPr/>
          </p:nvCxnSpPr>
          <p:spPr>
            <a:xfrm>
              <a:off x="3336991" y="5072332"/>
              <a:ext cx="0" cy="16493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A1B3AFD2-43D6-CA89-8A0C-56BC7C5635E7}"/>
                </a:ext>
              </a:extLst>
            </p:cNvPr>
            <p:cNvCxnSpPr>
              <a:cxnSpLocks/>
            </p:cNvCxnSpPr>
            <p:nvPr/>
          </p:nvCxnSpPr>
          <p:spPr>
            <a:xfrm>
              <a:off x="6137773" y="5089585"/>
              <a:ext cx="0" cy="16101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38B46962-960D-22AC-B626-C36768BE8459}"/>
              </a:ext>
            </a:extLst>
          </p:cNvPr>
          <p:cNvSpPr txBox="1"/>
          <p:nvPr/>
        </p:nvSpPr>
        <p:spPr>
          <a:xfrm>
            <a:off x="685283" y="5169832"/>
            <a:ext cx="26388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latin typeface="Arial Narrow" panose="020B0606020202030204" pitchFamily="34" charset="0"/>
              </a:rPr>
              <a:t>Diapositive 8-10 | </a:t>
            </a:r>
            <a:r>
              <a:rPr lang="it-IT" sz="900" dirty="0">
                <a:latin typeface="Arial Narrow" panose="020B0606020202030204" pitchFamily="34" charset="0"/>
              </a:rPr>
              <a:t>attraverso l’uso di 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brevi didascalie</a:t>
            </a:r>
            <a:endParaRPr lang="it-IT" sz="900" dirty="0">
              <a:latin typeface="Arial Narrow" panose="020B0606020202030204" pitchFamily="34" charset="0"/>
            </a:endParaRP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e di un apparato iconografico costituito da immagini 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(fotografie, disegni, cartografie, diagrammi, …),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</a:rPr>
              <a:t> q</a:t>
            </a:r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uesto gruppo di n. 3 diapositive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 (dalla n. 8 alla n. 10)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sarà dedicato a un approfondimento del tema trattato</a:t>
            </a:r>
          </a:p>
          <a:p>
            <a:pPr algn="ctr"/>
            <a:r>
              <a:rPr lang="it-IT" sz="900" dirty="0">
                <a:latin typeface="Arial Narrow" panose="020B0606020202030204" pitchFamily="34" charset="0"/>
                <a:ea typeface="Calibri" panose="020F0502020204030204" pitchFamily="34" charset="0"/>
              </a:rPr>
              <a:t>a scelta dell’autore/i.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0BDE5AE2-DA78-E8B4-45B5-C6B0C595B685}"/>
              </a:ext>
            </a:extLst>
          </p:cNvPr>
          <p:cNvSpPr txBox="1"/>
          <p:nvPr/>
        </p:nvSpPr>
        <p:spPr>
          <a:xfrm>
            <a:off x="3380956" y="5170508"/>
            <a:ext cx="26388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Slides 8-10 | </a:t>
            </a:r>
            <a:r>
              <a:rPr lang="en-U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Through the use of short captions and an iconographic apparatus consisting of images (photographs, drawings, cartographies, diagrams, ...), this group of No. 3 slides (from No. 8 to No. 10) will be dedicated to an in-depth study of the theme chosen by the author(s).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937432C4-A507-B733-EDE8-4A053A0037A6}"/>
              </a:ext>
            </a:extLst>
          </p:cNvPr>
          <p:cNvSpPr txBox="1"/>
          <p:nvPr/>
        </p:nvSpPr>
        <p:spPr>
          <a:xfrm>
            <a:off x="6177937" y="5167946"/>
            <a:ext cx="282388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Diapositivas</a:t>
            </a:r>
            <a:r>
              <a:rPr lang="it-IT" sz="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 8-10 | </a:t>
            </a:r>
            <a:r>
              <a:rPr lang="es-ES" sz="9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Mediante breves pies de foto y un aparato iconográfico constituido por imágenes (fotografías, dibujos, cartografías, esquemas, ...), este grupo de diapositivas nº 3 (del nº 8 al nº 10) se dedicará a profundizar en el tema elegido por el autor o autores.</a:t>
            </a:r>
            <a:endParaRPr lang="it-IT" sz="900" u="sng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976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1099</TotalTime>
  <Words>2888</Words>
  <Application>Microsoft Office PowerPoint</Application>
  <PresentationFormat>Presentazione su schermo (4:3)</PresentationFormat>
  <Paragraphs>426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7" baseType="lpstr">
      <vt:lpstr>Arial</vt:lpstr>
      <vt:lpstr>Arial</vt:lpstr>
      <vt:lpstr>Arial Narrow</vt:lpstr>
      <vt:lpstr>Calibri</vt:lpstr>
      <vt:lpstr>Calibri Light</vt:lpstr>
      <vt:lpstr>Office 2013 - Tema 2022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Valeria Croce</dc:creator>
  <cp:lastModifiedBy>Ornella Zerlenga</cp:lastModifiedBy>
  <cp:revision>43</cp:revision>
  <dcterms:created xsi:type="dcterms:W3CDTF">2023-02-02T08:43:12Z</dcterms:created>
  <dcterms:modified xsi:type="dcterms:W3CDTF">2025-03-22T18:58:43Z</dcterms:modified>
</cp:coreProperties>
</file>